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33CCFF"/>
    <a:srgbClr val="FFCCCC"/>
    <a:srgbClr val="FFFFCC"/>
    <a:srgbClr val="66FFFF"/>
    <a:srgbClr val="CCFFFF"/>
    <a:srgbClr val="FF0066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128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010C63-ED1F-4967-B4DF-FD4301FC41C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3958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84333E78-FE0B-4965-B2DB-3228167A5633}" type="datetime1">
              <a:rPr lang="zh-TW" altLang="en-US" smtClean="0"/>
              <a:pPr/>
              <a:t>2014/10/14</a:t>
            </a:fld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DF0AB88-9521-4027-ABA7-431AA5399836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4103" name="Group 7"/>
          <p:cNvGrpSpPr>
            <a:grpSpLocks/>
          </p:cNvGrpSpPr>
          <p:nvPr/>
        </p:nvGrpSpPr>
        <p:grpSpPr bwMode="auto">
          <a:xfrm>
            <a:off x="6011863" y="188913"/>
            <a:ext cx="2881312" cy="2159000"/>
            <a:chOff x="3787" y="119"/>
            <a:chExt cx="1815" cy="1360"/>
          </a:xfrm>
        </p:grpSpPr>
        <p:sp>
          <p:nvSpPr>
            <p:cNvPr id="4104" name="AutoShape 8"/>
            <p:cNvSpPr>
              <a:spLocks noChangeArrowheads="1"/>
            </p:cNvSpPr>
            <p:nvPr/>
          </p:nvSpPr>
          <p:spPr bwMode="auto">
            <a:xfrm>
              <a:off x="3787" y="119"/>
              <a:ext cx="1361" cy="998"/>
            </a:xfrm>
            <a:prstGeom prst="cloudCallout">
              <a:avLst>
                <a:gd name="adj1" fmla="val 85194"/>
                <a:gd name="adj2" fmla="val -44491"/>
              </a:avLst>
            </a:prstGeom>
            <a:solidFill>
              <a:schemeClr val="accent1">
                <a:alpha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71842" dir="27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4105" name="Oval 9"/>
            <p:cNvSpPr>
              <a:spLocks noChangeArrowheads="1"/>
            </p:cNvSpPr>
            <p:nvPr/>
          </p:nvSpPr>
          <p:spPr bwMode="auto">
            <a:xfrm>
              <a:off x="4648" y="402"/>
              <a:ext cx="91" cy="9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accent1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4150" y="498"/>
              <a:ext cx="91" cy="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accent1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7" name="Arc 11"/>
            <p:cNvSpPr>
              <a:spLocks/>
            </p:cNvSpPr>
            <p:nvPr/>
          </p:nvSpPr>
          <p:spPr bwMode="auto">
            <a:xfrm rot="5040903">
              <a:off x="4443" y="428"/>
              <a:ext cx="287" cy="486"/>
            </a:xfrm>
            <a:custGeom>
              <a:avLst/>
              <a:gdLst>
                <a:gd name="G0" fmla="+- 0 0 0"/>
                <a:gd name="G1" fmla="+- 21098 0 0"/>
                <a:gd name="G2" fmla="+- 21600 0 0"/>
                <a:gd name="T0" fmla="*/ 4631 w 21600"/>
                <a:gd name="T1" fmla="*/ 0 h 21098"/>
                <a:gd name="T2" fmla="*/ 21600 w 21600"/>
                <a:gd name="T3" fmla="*/ 21098 h 21098"/>
                <a:gd name="T4" fmla="*/ 0 w 21600"/>
                <a:gd name="T5" fmla="*/ 21098 h 2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098" fill="none" extrusionOk="0">
                  <a:moveTo>
                    <a:pt x="4630" y="0"/>
                  </a:moveTo>
                  <a:cubicBezTo>
                    <a:pt x="14539" y="2175"/>
                    <a:pt x="21600" y="10953"/>
                    <a:pt x="21600" y="21098"/>
                  </a:cubicBezTo>
                </a:path>
                <a:path w="21600" h="21098" stroke="0" extrusionOk="0">
                  <a:moveTo>
                    <a:pt x="4630" y="0"/>
                  </a:moveTo>
                  <a:cubicBezTo>
                    <a:pt x="14539" y="2175"/>
                    <a:pt x="21600" y="10953"/>
                    <a:pt x="21600" y="21098"/>
                  </a:cubicBezTo>
                  <a:lnTo>
                    <a:pt x="0" y="21098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accent1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8" name="Arc 12"/>
            <p:cNvSpPr>
              <a:spLocks/>
            </p:cNvSpPr>
            <p:nvPr/>
          </p:nvSpPr>
          <p:spPr bwMode="auto">
            <a:xfrm rot="4944321">
              <a:off x="5171" y="549"/>
              <a:ext cx="408" cy="45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9" name="Arc 13"/>
            <p:cNvSpPr>
              <a:spLocks/>
            </p:cNvSpPr>
            <p:nvPr/>
          </p:nvSpPr>
          <p:spPr bwMode="auto">
            <a:xfrm rot="4944321">
              <a:off x="5080" y="1048"/>
              <a:ext cx="408" cy="45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110" name="Group 14"/>
          <p:cNvGrpSpPr>
            <a:grpSpLocks/>
          </p:cNvGrpSpPr>
          <p:nvPr/>
        </p:nvGrpSpPr>
        <p:grpSpPr bwMode="auto">
          <a:xfrm>
            <a:off x="539750" y="4941888"/>
            <a:ext cx="1511300" cy="915987"/>
            <a:chOff x="295" y="3612"/>
            <a:chExt cx="952" cy="577"/>
          </a:xfrm>
        </p:grpSpPr>
        <p:grpSp>
          <p:nvGrpSpPr>
            <p:cNvPr id="4111" name="Group 15"/>
            <p:cNvGrpSpPr>
              <a:grpSpLocks/>
            </p:cNvGrpSpPr>
            <p:nvPr/>
          </p:nvGrpSpPr>
          <p:grpSpPr bwMode="auto">
            <a:xfrm>
              <a:off x="295" y="3612"/>
              <a:ext cx="952" cy="577"/>
              <a:chOff x="295" y="3566"/>
              <a:chExt cx="1043" cy="623"/>
            </a:xfrm>
          </p:grpSpPr>
          <p:sp>
            <p:nvSpPr>
              <p:cNvPr id="4112" name="Cloud"/>
              <p:cNvSpPr>
                <a:spLocks noChangeAspect="1" noEditPoints="1" noChangeArrowheads="1"/>
              </p:cNvSpPr>
              <p:nvPr/>
            </p:nvSpPr>
            <p:spPr bwMode="auto">
              <a:xfrm>
                <a:off x="295" y="3566"/>
                <a:ext cx="1043" cy="623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chemeClr val="accent1">
                  <a:alpha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80322" dir="1106097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113" name="Arc 17"/>
              <p:cNvSpPr>
                <a:spLocks/>
              </p:cNvSpPr>
              <p:nvPr/>
            </p:nvSpPr>
            <p:spPr bwMode="auto">
              <a:xfrm rot="6987045">
                <a:off x="664" y="3741"/>
                <a:ext cx="409" cy="241"/>
              </a:xfrm>
              <a:custGeom>
                <a:avLst/>
                <a:gdLst>
                  <a:gd name="G0" fmla="+- 0 0 0"/>
                  <a:gd name="G1" fmla="+- 19035 0 0"/>
                  <a:gd name="G2" fmla="+- 21600 0 0"/>
                  <a:gd name="T0" fmla="*/ 10209 w 21600"/>
                  <a:gd name="T1" fmla="*/ 0 h 19035"/>
                  <a:gd name="T2" fmla="*/ 21600 w 21600"/>
                  <a:gd name="T3" fmla="*/ 19035 h 19035"/>
                  <a:gd name="T4" fmla="*/ 0 w 21600"/>
                  <a:gd name="T5" fmla="*/ 19035 h 190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9035" fill="none" extrusionOk="0">
                    <a:moveTo>
                      <a:pt x="10209" y="-1"/>
                    </a:moveTo>
                    <a:cubicBezTo>
                      <a:pt x="17223" y="3761"/>
                      <a:pt x="21600" y="11075"/>
                      <a:pt x="21600" y="19035"/>
                    </a:cubicBezTo>
                  </a:path>
                  <a:path w="21600" h="19035" stroke="0" extrusionOk="0">
                    <a:moveTo>
                      <a:pt x="10209" y="-1"/>
                    </a:moveTo>
                    <a:cubicBezTo>
                      <a:pt x="17223" y="3761"/>
                      <a:pt x="21600" y="11075"/>
                      <a:pt x="21600" y="19035"/>
                    </a:cubicBezTo>
                    <a:lnTo>
                      <a:pt x="0" y="1903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4" name="Oval 18"/>
              <p:cNvSpPr>
                <a:spLocks noChangeArrowheads="1"/>
              </p:cNvSpPr>
              <p:nvPr/>
            </p:nvSpPr>
            <p:spPr bwMode="auto">
              <a:xfrm>
                <a:off x="612" y="3793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5" name="Oval 19"/>
              <p:cNvSpPr>
                <a:spLocks noChangeArrowheads="1"/>
              </p:cNvSpPr>
              <p:nvPr/>
            </p:nvSpPr>
            <p:spPr bwMode="auto">
              <a:xfrm>
                <a:off x="974" y="3748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476" y="3884"/>
              <a:ext cx="182" cy="4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884" y="3838"/>
              <a:ext cx="182" cy="4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1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>
        <p:tmplLst>
          <p:tmpl lvl="1">
            <p:tnLst>
              <p:par>
                <p:cTn presetID="3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from="(-#ppt_w/2)" to="(#ppt_x)" calcmode="lin" valueType="num">
                      <p:cBhvr>
                        <p:cTn dur="600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ppt_x</p:attrName>
                        </p:attrNameLst>
                      </p:cBhvr>
                    </p:anim>
                    <p:anim from="0" to="-1.0" calcmode="lin" valueType="num">
                      <p:cBhvr>
                        <p:cTn dur="200" decel="50000" autoRev="1" fill="hold">
                          <p:stCondLst>
                            <p:cond delay="600"/>
                          </p:stCondLst>
                        </p:cTn>
                        <p:tgtEl>
                          <p:spTgt spid="4099"/>
                        </p:tgtEl>
                        <p:attrNameLst>
                          <p:attrName>xshear</p:attrName>
                        </p:attrNameLst>
                      </p:cBhvr>
                    </p:anim>
                    <p:animScale>
                      <p:cBhvr>
                        <p:cTn dur="200" decel="100000" autoRev="1" fill="hold">
                          <p:stCondLst>
                            <p:cond delay="600"/>
                          </p:stCondLst>
                        </p:cTn>
                        <p:tgtEl>
                          <p:spTgt spid="4099"/>
                        </p:tgtEl>
                      </p:cBhvr>
                      <p:from x="100000" y="100000"/>
                      <p:to x="80000" y="100000"/>
                    </p:animScale>
                    <p:anim by="(#ppt_h/3+#ppt_w*0.1)" calcmode="lin" valueType="num">
                      <p:cBhvr additive="sum">
                        <p:cTn dur="200" decel="100000" autoRev="1" fill="hold">
                          <p:stCondLst>
                            <p:cond delay="600"/>
                          </p:stCondLst>
                        </p:cTn>
                        <p:tgtEl>
                          <p:spTgt spid="4099"/>
                        </p:tgtEl>
                        <p:attrNameLst>
                          <p:attrName>ppt_x</p:attrName>
                        </p:attrNameLst>
                      </p:cBhvr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5F8048-C5B4-432B-A48F-D8612CA279B9}" type="datetime1">
              <a:rPr lang="zh-TW" altLang="en-US" smtClean="0"/>
              <a:pPr/>
              <a:t>2014/10/14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89044-0244-49CE-B733-59331C9E943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108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E6598B-F937-4BA2-AD84-C57B027EC004}" type="datetime1">
              <a:rPr lang="zh-TW" altLang="en-US" smtClean="0"/>
              <a:pPr/>
              <a:t>2014/10/14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70B47-C135-4D82-B6EB-75D396E64C6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455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120D17-D64D-440A-9523-C25D4F1A89C2}" type="datetime1">
              <a:rPr lang="zh-TW" altLang="en-US" smtClean="0"/>
              <a:pPr/>
              <a:t>2014/10/14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2803E-3849-420C-993E-75BA9817E7B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412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E14C20-F3AB-4508-9AAB-85796DD644F3}" type="datetime1">
              <a:rPr lang="zh-TW" altLang="en-US" smtClean="0"/>
              <a:pPr/>
              <a:t>2014/10/14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B49A6-4E67-41C8-83E4-69D853C8D9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8690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FBEFE-216E-4C18-A413-B439F7DA54D4}" type="datetime1">
              <a:rPr lang="zh-TW" altLang="en-US" smtClean="0"/>
              <a:pPr/>
              <a:t>2014/10/14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1B0C1-2558-497B-AC43-D1C590C96F5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8320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A12FBD-0831-4C8F-A44B-7B3E9823CC9B}" type="datetime1">
              <a:rPr lang="zh-TW" altLang="en-US" smtClean="0"/>
              <a:pPr/>
              <a:t>2014/10/14</a:t>
            </a:fld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A576E-B3EE-4F10-BD37-676F347E911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905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162DEE-9082-41AF-A5F5-4DED866C6731}" type="datetime1">
              <a:rPr lang="zh-TW" altLang="en-US" smtClean="0"/>
              <a:pPr/>
              <a:t>2014/10/14</a:t>
            </a:fld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0EF0E-AA1D-4F2C-9751-8E55A0E87D9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570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85557C-B276-4C37-B1CA-BB0794105261}" type="datetime1">
              <a:rPr lang="zh-TW" altLang="en-US" smtClean="0"/>
              <a:pPr/>
              <a:t>2014/10/14</a:t>
            </a:fld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F4D25-6CD8-4350-A50D-88E1A98650F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906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4F3037-63CF-41A2-BF44-34DC8D07CF6C}" type="datetime1">
              <a:rPr lang="zh-TW" altLang="en-US" smtClean="0"/>
              <a:pPr/>
              <a:t>2014/10/14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207659-C314-498E-BBE0-3ABA4933C6F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5263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B65F0F-F920-44D3-8F0B-6FDB3F392B46}" type="datetime1">
              <a:rPr lang="zh-TW" altLang="en-US" smtClean="0"/>
              <a:pPr/>
              <a:t>2014/10/14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6E465-E038-45FA-83F7-1B38F7323A7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3095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79EBCF3-5C3D-4A12-99C7-98BDC6F7AA9B}" type="datetime1">
              <a:rPr lang="zh-TW" altLang="en-US" smtClean="0"/>
              <a:pPr/>
              <a:t>2014/10/14</a:t>
            </a:fld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A82F32-FE02-479F-B956-FE947EAAB5F4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 rot="-321349">
            <a:off x="323850" y="5157788"/>
            <a:ext cx="1511300" cy="915987"/>
            <a:chOff x="295" y="3612"/>
            <a:chExt cx="952" cy="577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295" y="3612"/>
              <a:ext cx="952" cy="577"/>
              <a:chOff x="295" y="3566"/>
              <a:chExt cx="1043" cy="623"/>
            </a:xfrm>
          </p:grpSpPr>
          <p:sp>
            <p:nvSpPr>
              <p:cNvPr id="1033" name="Cloud"/>
              <p:cNvSpPr>
                <a:spLocks noChangeAspect="1" noEditPoints="1" noChangeArrowheads="1"/>
              </p:cNvSpPr>
              <p:nvPr userDrawn="1"/>
            </p:nvSpPr>
            <p:spPr bwMode="auto">
              <a:xfrm>
                <a:off x="295" y="3566"/>
                <a:ext cx="1043" cy="623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chemeClr val="accent1">
                  <a:alpha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80322" dir="1106097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034" name="Arc 10"/>
              <p:cNvSpPr>
                <a:spLocks/>
              </p:cNvSpPr>
              <p:nvPr userDrawn="1"/>
            </p:nvSpPr>
            <p:spPr bwMode="auto">
              <a:xfrm rot="6987045">
                <a:off x="664" y="3741"/>
                <a:ext cx="409" cy="241"/>
              </a:xfrm>
              <a:custGeom>
                <a:avLst/>
                <a:gdLst>
                  <a:gd name="G0" fmla="+- 0 0 0"/>
                  <a:gd name="G1" fmla="+- 19035 0 0"/>
                  <a:gd name="G2" fmla="+- 21600 0 0"/>
                  <a:gd name="T0" fmla="*/ 10209 w 21600"/>
                  <a:gd name="T1" fmla="*/ 0 h 19035"/>
                  <a:gd name="T2" fmla="*/ 21600 w 21600"/>
                  <a:gd name="T3" fmla="*/ 19035 h 19035"/>
                  <a:gd name="T4" fmla="*/ 0 w 21600"/>
                  <a:gd name="T5" fmla="*/ 19035 h 190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9035" fill="none" extrusionOk="0">
                    <a:moveTo>
                      <a:pt x="10209" y="-1"/>
                    </a:moveTo>
                    <a:cubicBezTo>
                      <a:pt x="17223" y="3761"/>
                      <a:pt x="21600" y="11075"/>
                      <a:pt x="21600" y="19035"/>
                    </a:cubicBezTo>
                  </a:path>
                  <a:path w="21600" h="19035" stroke="0" extrusionOk="0">
                    <a:moveTo>
                      <a:pt x="10209" y="-1"/>
                    </a:moveTo>
                    <a:cubicBezTo>
                      <a:pt x="17223" y="3761"/>
                      <a:pt x="21600" y="11075"/>
                      <a:pt x="21600" y="19035"/>
                    </a:cubicBezTo>
                    <a:lnTo>
                      <a:pt x="0" y="1903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35" name="Oval 11"/>
              <p:cNvSpPr>
                <a:spLocks noChangeArrowheads="1"/>
              </p:cNvSpPr>
              <p:nvPr userDrawn="1"/>
            </p:nvSpPr>
            <p:spPr bwMode="auto">
              <a:xfrm>
                <a:off x="612" y="3793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36" name="Oval 12"/>
              <p:cNvSpPr>
                <a:spLocks noChangeArrowheads="1"/>
              </p:cNvSpPr>
              <p:nvPr userDrawn="1"/>
            </p:nvSpPr>
            <p:spPr bwMode="auto">
              <a:xfrm>
                <a:off x="974" y="3748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37" name="Oval 13"/>
            <p:cNvSpPr>
              <a:spLocks noChangeArrowheads="1"/>
            </p:cNvSpPr>
            <p:nvPr userDrawn="1"/>
          </p:nvSpPr>
          <p:spPr bwMode="auto">
            <a:xfrm>
              <a:off x="476" y="3884"/>
              <a:ext cx="182" cy="4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8" name="Oval 14"/>
            <p:cNvSpPr>
              <a:spLocks noChangeArrowheads="1"/>
            </p:cNvSpPr>
            <p:nvPr userDrawn="1"/>
          </p:nvSpPr>
          <p:spPr bwMode="auto">
            <a:xfrm>
              <a:off x="884" y="3838"/>
              <a:ext cx="182" cy="4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63" name="Group 39"/>
          <p:cNvGrpSpPr>
            <a:grpSpLocks/>
          </p:cNvGrpSpPr>
          <p:nvPr/>
        </p:nvGrpSpPr>
        <p:grpSpPr bwMode="auto">
          <a:xfrm rot="-1001168">
            <a:off x="2484438" y="5589588"/>
            <a:ext cx="1008062" cy="627062"/>
            <a:chOff x="1474" y="3521"/>
            <a:chExt cx="725" cy="441"/>
          </a:xfrm>
        </p:grpSpPr>
        <p:grpSp>
          <p:nvGrpSpPr>
            <p:cNvPr id="1040" name="Group 16"/>
            <p:cNvGrpSpPr>
              <a:grpSpLocks/>
            </p:cNvGrpSpPr>
            <p:nvPr userDrawn="1"/>
          </p:nvGrpSpPr>
          <p:grpSpPr bwMode="auto">
            <a:xfrm rot="475818">
              <a:off x="1474" y="3521"/>
              <a:ext cx="725" cy="441"/>
              <a:chOff x="295" y="3566"/>
              <a:chExt cx="1043" cy="623"/>
            </a:xfrm>
          </p:grpSpPr>
          <p:sp>
            <p:nvSpPr>
              <p:cNvPr id="1041" name="Cloud"/>
              <p:cNvSpPr>
                <a:spLocks noChangeAspect="1" noEditPoints="1" noChangeArrowheads="1"/>
              </p:cNvSpPr>
              <p:nvPr/>
            </p:nvSpPr>
            <p:spPr bwMode="auto">
              <a:xfrm>
                <a:off x="295" y="3566"/>
                <a:ext cx="1043" cy="623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chemeClr val="accent1">
                  <a:alpha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80322" dir="1106097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042" name="Arc 18"/>
              <p:cNvSpPr>
                <a:spLocks/>
              </p:cNvSpPr>
              <p:nvPr/>
            </p:nvSpPr>
            <p:spPr bwMode="auto">
              <a:xfrm rot="6987045">
                <a:off x="664" y="3741"/>
                <a:ext cx="409" cy="241"/>
              </a:xfrm>
              <a:custGeom>
                <a:avLst/>
                <a:gdLst>
                  <a:gd name="G0" fmla="+- 0 0 0"/>
                  <a:gd name="G1" fmla="+- 19035 0 0"/>
                  <a:gd name="G2" fmla="+- 21600 0 0"/>
                  <a:gd name="T0" fmla="*/ 10209 w 21600"/>
                  <a:gd name="T1" fmla="*/ 0 h 19035"/>
                  <a:gd name="T2" fmla="*/ 21600 w 21600"/>
                  <a:gd name="T3" fmla="*/ 19035 h 19035"/>
                  <a:gd name="T4" fmla="*/ 0 w 21600"/>
                  <a:gd name="T5" fmla="*/ 19035 h 190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9035" fill="none" extrusionOk="0">
                    <a:moveTo>
                      <a:pt x="10209" y="-1"/>
                    </a:moveTo>
                    <a:cubicBezTo>
                      <a:pt x="17223" y="3761"/>
                      <a:pt x="21600" y="11075"/>
                      <a:pt x="21600" y="19035"/>
                    </a:cubicBezTo>
                  </a:path>
                  <a:path w="21600" h="19035" stroke="0" extrusionOk="0">
                    <a:moveTo>
                      <a:pt x="10209" y="-1"/>
                    </a:moveTo>
                    <a:cubicBezTo>
                      <a:pt x="17223" y="3761"/>
                      <a:pt x="21600" y="11075"/>
                      <a:pt x="21600" y="19035"/>
                    </a:cubicBezTo>
                    <a:lnTo>
                      <a:pt x="0" y="1903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43" name="Oval 19"/>
              <p:cNvSpPr>
                <a:spLocks noChangeArrowheads="1"/>
              </p:cNvSpPr>
              <p:nvPr/>
            </p:nvSpPr>
            <p:spPr bwMode="auto">
              <a:xfrm>
                <a:off x="612" y="3793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44" name="Oval 20"/>
              <p:cNvSpPr>
                <a:spLocks noChangeArrowheads="1"/>
              </p:cNvSpPr>
              <p:nvPr/>
            </p:nvSpPr>
            <p:spPr bwMode="auto">
              <a:xfrm>
                <a:off x="974" y="3748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45" name="Oval 21"/>
            <p:cNvSpPr>
              <a:spLocks noChangeArrowheads="1"/>
            </p:cNvSpPr>
            <p:nvPr userDrawn="1"/>
          </p:nvSpPr>
          <p:spPr bwMode="auto">
            <a:xfrm rot="475818">
              <a:off x="1612" y="3707"/>
              <a:ext cx="138" cy="34"/>
            </a:xfrm>
            <a:prstGeom prst="ellipse">
              <a:avLst/>
            </a:prstGeom>
            <a:solidFill>
              <a:srgbClr val="FF00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6" name="Oval 22"/>
            <p:cNvSpPr>
              <a:spLocks noChangeArrowheads="1"/>
            </p:cNvSpPr>
            <p:nvPr userDrawn="1"/>
          </p:nvSpPr>
          <p:spPr bwMode="auto">
            <a:xfrm rot="475818">
              <a:off x="1925" y="3715"/>
              <a:ext cx="138" cy="34"/>
            </a:xfrm>
            <a:prstGeom prst="ellipse">
              <a:avLst/>
            </a:prstGeom>
            <a:solidFill>
              <a:srgbClr val="FF00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65" name="Group 41"/>
          <p:cNvGrpSpPr>
            <a:grpSpLocks/>
          </p:cNvGrpSpPr>
          <p:nvPr/>
        </p:nvGrpSpPr>
        <p:grpSpPr bwMode="auto">
          <a:xfrm>
            <a:off x="4932363" y="5949950"/>
            <a:ext cx="719137" cy="411163"/>
            <a:chOff x="2744" y="3566"/>
            <a:chExt cx="636" cy="350"/>
          </a:xfrm>
        </p:grpSpPr>
        <p:grpSp>
          <p:nvGrpSpPr>
            <p:cNvPr id="1064" name="Group 40"/>
            <p:cNvGrpSpPr>
              <a:grpSpLocks/>
            </p:cNvGrpSpPr>
            <p:nvPr userDrawn="1"/>
          </p:nvGrpSpPr>
          <p:grpSpPr bwMode="auto">
            <a:xfrm>
              <a:off x="2744" y="3566"/>
              <a:ext cx="636" cy="350"/>
              <a:chOff x="2744" y="3566"/>
              <a:chExt cx="636" cy="350"/>
            </a:xfrm>
          </p:grpSpPr>
          <p:grpSp>
            <p:nvGrpSpPr>
              <p:cNvPr id="1048" name="Group 24"/>
              <p:cNvGrpSpPr>
                <a:grpSpLocks/>
              </p:cNvGrpSpPr>
              <p:nvPr userDrawn="1"/>
            </p:nvGrpSpPr>
            <p:grpSpPr bwMode="auto">
              <a:xfrm>
                <a:off x="2744" y="3566"/>
                <a:ext cx="636" cy="350"/>
                <a:chOff x="295" y="3566"/>
                <a:chExt cx="1043" cy="623"/>
              </a:xfrm>
            </p:grpSpPr>
            <p:sp>
              <p:nvSpPr>
                <p:cNvPr id="1049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295" y="3566"/>
                  <a:ext cx="1043" cy="62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chemeClr val="accent1">
                    <a:alpha val="80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80322" dir="1106097" algn="ctr" rotWithShape="0">
                    <a:srgbClr val="808080"/>
                  </a:outerShdw>
                </a:effec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050" name="Arc 26"/>
                <p:cNvSpPr>
                  <a:spLocks/>
                </p:cNvSpPr>
                <p:nvPr/>
              </p:nvSpPr>
              <p:spPr bwMode="auto">
                <a:xfrm rot="6987045">
                  <a:off x="664" y="3741"/>
                  <a:ext cx="409" cy="241"/>
                </a:xfrm>
                <a:custGeom>
                  <a:avLst/>
                  <a:gdLst>
                    <a:gd name="G0" fmla="+- 0 0 0"/>
                    <a:gd name="G1" fmla="+- 19035 0 0"/>
                    <a:gd name="G2" fmla="+- 21600 0 0"/>
                    <a:gd name="T0" fmla="*/ 10209 w 21600"/>
                    <a:gd name="T1" fmla="*/ 0 h 19035"/>
                    <a:gd name="T2" fmla="*/ 21600 w 21600"/>
                    <a:gd name="T3" fmla="*/ 19035 h 19035"/>
                    <a:gd name="T4" fmla="*/ 0 w 21600"/>
                    <a:gd name="T5" fmla="*/ 19035 h 190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9035" fill="none" extrusionOk="0">
                      <a:moveTo>
                        <a:pt x="10209" y="-1"/>
                      </a:moveTo>
                      <a:cubicBezTo>
                        <a:pt x="17223" y="3761"/>
                        <a:pt x="21600" y="11075"/>
                        <a:pt x="21600" y="19035"/>
                      </a:cubicBezTo>
                    </a:path>
                    <a:path w="21600" h="19035" stroke="0" extrusionOk="0">
                      <a:moveTo>
                        <a:pt x="10209" y="-1"/>
                      </a:moveTo>
                      <a:cubicBezTo>
                        <a:pt x="17223" y="3761"/>
                        <a:pt x="21600" y="11075"/>
                        <a:pt x="21600" y="19035"/>
                      </a:cubicBezTo>
                      <a:lnTo>
                        <a:pt x="0" y="19035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051" name="Oval 27"/>
                <p:cNvSpPr>
                  <a:spLocks noChangeArrowheads="1"/>
                </p:cNvSpPr>
                <p:nvPr/>
              </p:nvSpPr>
              <p:spPr bwMode="auto">
                <a:xfrm>
                  <a:off x="612" y="3793"/>
                  <a:ext cx="46" cy="4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052" name="Oval 28"/>
                <p:cNvSpPr>
                  <a:spLocks noChangeArrowheads="1"/>
                </p:cNvSpPr>
                <p:nvPr/>
              </p:nvSpPr>
              <p:spPr bwMode="auto">
                <a:xfrm>
                  <a:off x="974" y="3748"/>
                  <a:ext cx="46" cy="4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1053" name="Oval 29"/>
              <p:cNvSpPr>
                <a:spLocks noChangeArrowheads="1"/>
              </p:cNvSpPr>
              <p:nvPr userDrawn="1"/>
            </p:nvSpPr>
            <p:spPr bwMode="auto">
              <a:xfrm>
                <a:off x="2865" y="3731"/>
                <a:ext cx="122" cy="27"/>
              </a:xfrm>
              <a:prstGeom prst="ellipse">
                <a:avLst/>
              </a:prstGeom>
              <a:solidFill>
                <a:srgbClr val="0000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54" name="Oval 30"/>
            <p:cNvSpPr>
              <a:spLocks noChangeArrowheads="1"/>
            </p:cNvSpPr>
            <p:nvPr userDrawn="1"/>
          </p:nvSpPr>
          <p:spPr bwMode="auto">
            <a:xfrm>
              <a:off x="3137" y="3703"/>
              <a:ext cx="122" cy="27"/>
            </a:xfrm>
            <a:prstGeom prst="ellipse">
              <a:avLst/>
            </a:prstGeom>
            <a:solidFill>
              <a:srgbClr val="0000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55" name="Group 31"/>
          <p:cNvGrpSpPr>
            <a:grpSpLocks/>
          </p:cNvGrpSpPr>
          <p:nvPr/>
        </p:nvGrpSpPr>
        <p:grpSpPr bwMode="auto">
          <a:xfrm rot="339896">
            <a:off x="6804025" y="5445125"/>
            <a:ext cx="1223963" cy="771525"/>
            <a:chOff x="295" y="3612"/>
            <a:chExt cx="952" cy="577"/>
          </a:xfrm>
        </p:grpSpPr>
        <p:grpSp>
          <p:nvGrpSpPr>
            <p:cNvPr id="1056" name="Group 32"/>
            <p:cNvGrpSpPr>
              <a:grpSpLocks/>
            </p:cNvGrpSpPr>
            <p:nvPr/>
          </p:nvGrpSpPr>
          <p:grpSpPr bwMode="auto">
            <a:xfrm>
              <a:off x="295" y="3612"/>
              <a:ext cx="952" cy="577"/>
              <a:chOff x="295" y="3566"/>
              <a:chExt cx="1043" cy="623"/>
            </a:xfrm>
          </p:grpSpPr>
          <p:sp>
            <p:nvSpPr>
              <p:cNvPr id="1057" name="Cloud"/>
              <p:cNvSpPr>
                <a:spLocks noChangeAspect="1" noEditPoints="1" noChangeArrowheads="1"/>
              </p:cNvSpPr>
              <p:nvPr/>
            </p:nvSpPr>
            <p:spPr bwMode="auto">
              <a:xfrm>
                <a:off x="295" y="3566"/>
                <a:ext cx="1043" cy="623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chemeClr val="accent1">
                  <a:alpha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80322" dir="1106097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058" name="Arc 34"/>
              <p:cNvSpPr>
                <a:spLocks/>
              </p:cNvSpPr>
              <p:nvPr/>
            </p:nvSpPr>
            <p:spPr bwMode="auto">
              <a:xfrm rot="6987045">
                <a:off x="664" y="3741"/>
                <a:ext cx="409" cy="241"/>
              </a:xfrm>
              <a:custGeom>
                <a:avLst/>
                <a:gdLst>
                  <a:gd name="G0" fmla="+- 0 0 0"/>
                  <a:gd name="G1" fmla="+- 19035 0 0"/>
                  <a:gd name="G2" fmla="+- 21600 0 0"/>
                  <a:gd name="T0" fmla="*/ 10209 w 21600"/>
                  <a:gd name="T1" fmla="*/ 0 h 19035"/>
                  <a:gd name="T2" fmla="*/ 21600 w 21600"/>
                  <a:gd name="T3" fmla="*/ 19035 h 19035"/>
                  <a:gd name="T4" fmla="*/ 0 w 21600"/>
                  <a:gd name="T5" fmla="*/ 19035 h 190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9035" fill="none" extrusionOk="0">
                    <a:moveTo>
                      <a:pt x="10209" y="-1"/>
                    </a:moveTo>
                    <a:cubicBezTo>
                      <a:pt x="17223" y="3761"/>
                      <a:pt x="21600" y="11075"/>
                      <a:pt x="21600" y="19035"/>
                    </a:cubicBezTo>
                  </a:path>
                  <a:path w="21600" h="19035" stroke="0" extrusionOk="0">
                    <a:moveTo>
                      <a:pt x="10209" y="-1"/>
                    </a:moveTo>
                    <a:cubicBezTo>
                      <a:pt x="17223" y="3761"/>
                      <a:pt x="21600" y="11075"/>
                      <a:pt x="21600" y="19035"/>
                    </a:cubicBezTo>
                    <a:lnTo>
                      <a:pt x="0" y="1903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59" name="Oval 35"/>
              <p:cNvSpPr>
                <a:spLocks noChangeArrowheads="1"/>
              </p:cNvSpPr>
              <p:nvPr/>
            </p:nvSpPr>
            <p:spPr bwMode="auto">
              <a:xfrm>
                <a:off x="612" y="3793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60" name="Oval 36"/>
              <p:cNvSpPr>
                <a:spLocks noChangeArrowheads="1"/>
              </p:cNvSpPr>
              <p:nvPr/>
            </p:nvSpPr>
            <p:spPr bwMode="auto">
              <a:xfrm>
                <a:off x="974" y="3748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476" y="3884"/>
              <a:ext cx="182" cy="4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884" y="3838"/>
              <a:ext cx="182" cy="4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66" name="Arc 42"/>
          <p:cNvSpPr>
            <a:spLocks/>
          </p:cNvSpPr>
          <p:nvPr/>
        </p:nvSpPr>
        <p:spPr bwMode="auto">
          <a:xfrm rot="247852" flipV="1">
            <a:off x="3563938" y="5873750"/>
            <a:ext cx="615950" cy="5762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8458"/>
              <a:gd name="T1" fmla="*/ 0 h 21600"/>
              <a:gd name="T2" fmla="*/ 18458 w 18458"/>
              <a:gd name="T3" fmla="*/ 10381 h 21600"/>
              <a:gd name="T4" fmla="*/ 0 w 1845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458" h="21600" fill="none" extrusionOk="0">
                <a:moveTo>
                  <a:pt x="0" y="0"/>
                </a:moveTo>
                <a:cubicBezTo>
                  <a:pt x="7543" y="0"/>
                  <a:pt x="14540" y="3935"/>
                  <a:pt x="18457" y="10381"/>
                </a:cubicBezTo>
              </a:path>
              <a:path w="18458" h="21600" stroke="0" extrusionOk="0">
                <a:moveTo>
                  <a:pt x="0" y="0"/>
                </a:moveTo>
                <a:cubicBezTo>
                  <a:pt x="7543" y="0"/>
                  <a:pt x="14540" y="3935"/>
                  <a:pt x="18457" y="10381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7" name="Arc 43"/>
          <p:cNvSpPr>
            <a:spLocks/>
          </p:cNvSpPr>
          <p:nvPr/>
        </p:nvSpPr>
        <p:spPr bwMode="auto">
          <a:xfrm rot="247852" flipV="1">
            <a:off x="8101013" y="5229225"/>
            <a:ext cx="792162" cy="11493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8458"/>
              <a:gd name="T1" fmla="*/ 0 h 21600"/>
              <a:gd name="T2" fmla="*/ 18458 w 18458"/>
              <a:gd name="T3" fmla="*/ 10381 h 21600"/>
              <a:gd name="T4" fmla="*/ 0 w 1845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458" h="21600" fill="none" extrusionOk="0">
                <a:moveTo>
                  <a:pt x="0" y="0"/>
                </a:moveTo>
                <a:cubicBezTo>
                  <a:pt x="7543" y="0"/>
                  <a:pt x="14540" y="3935"/>
                  <a:pt x="18457" y="10381"/>
                </a:cubicBezTo>
              </a:path>
              <a:path w="18458" h="21600" stroke="0" extrusionOk="0">
                <a:moveTo>
                  <a:pt x="0" y="0"/>
                </a:moveTo>
                <a:cubicBezTo>
                  <a:pt x="7543" y="0"/>
                  <a:pt x="14540" y="3935"/>
                  <a:pt x="18457" y="10381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8" name="Arc 44"/>
          <p:cNvSpPr>
            <a:spLocks/>
          </p:cNvSpPr>
          <p:nvPr/>
        </p:nvSpPr>
        <p:spPr bwMode="auto">
          <a:xfrm rot="247852" flipV="1">
            <a:off x="3995738" y="5589588"/>
            <a:ext cx="287337" cy="35718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8458"/>
              <a:gd name="T1" fmla="*/ 0 h 21600"/>
              <a:gd name="T2" fmla="*/ 18458 w 18458"/>
              <a:gd name="T3" fmla="*/ 10381 h 21600"/>
              <a:gd name="T4" fmla="*/ 0 w 1845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458" h="21600" fill="none" extrusionOk="0">
                <a:moveTo>
                  <a:pt x="0" y="0"/>
                </a:moveTo>
                <a:cubicBezTo>
                  <a:pt x="7543" y="0"/>
                  <a:pt x="14540" y="3935"/>
                  <a:pt x="18457" y="10381"/>
                </a:cubicBezTo>
              </a:path>
              <a:path w="18458" h="21600" stroke="0" extrusionOk="0">
                <a:moveTo>
                  <a:pt x="0" y="0"/>
                </a:moveTo>
                <a:cubicBezTo>
                  <a:pt x="7543" y="0"/>
                  <a:pt x="14540" y="3935"/>
                  <a:pt x="18457" y="10381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800">
          <a:solidFill>
            <a:srgbClr val="FF0066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rgbClr val="FF0066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Rectangle 5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外語學院各年級導師輔導內容</a:t>
            </a:r>
          </a:p>
        </p:txBody>
      </p:sp>
      <p:sp>
        <p:nvSpPr>
          <p:cNvPr id="2103" name="Rectangle 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2014.10.15</a:t>
            </a:r>
            <a:endParaRPr lang="zh-TW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一年級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4607967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sz="3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導生的了解</a:t>
            </a: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：了解學生的背景、適應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狀況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sz="3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輔系、雙學位</a:t>
            </a: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、學分學程等之跨領域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介紹學校與學系其他的規定與現行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制度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學系、本校及政府各項</a:t>
            </a:r>
            <a:r>
              <a:rPr lang="zh-TW" altLang="zh-TW" sz="3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獎、助學金</a:t>
            </a: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介紹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sz="3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人際溝通</a:t>
            </a: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、交友、同儕相處、情緒管理等問題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處理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sz="3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和「大學入門」任課老師合作</a:t>
            </a: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，進行資源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介紹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培養良好的</a:t>
            </a:r>
            <a:r>
              <a:rPr lang="zh-TW" altLang="zh-TW" sz="3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生活態度與讀書</a:t>
            </a:r>
            <a:r>
              <a:rPr lang="zh-TW" altLang="zh-TW" sz="3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習慣</a:t>
            </a:r>
            <a:endParaRPr lang="en-US" altLang="zh-TW" sz="3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sz="3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品格生命教育與價值觀</a:t>
            </a: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的陶成</a:t>
            </a:r>
            <a:endParaRPr lang="zh-TW" altLang="en-US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363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二年級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4607967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課業和生活（含社團、學會等）間之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平衡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鼓勵接受校內外挑戰或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競賽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鼓勵參與各類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志工服務學習及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培訓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赴主修語言國家進修或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交換生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輔導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榮譽學生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制度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鼓勵報考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語言能力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檢測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說明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五年一貫學制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並鼓勵修讀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4077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二年級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系內與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班級認同感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建立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認識導生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專業興趣與能力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掌握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輔導並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推薦學生參選系學會會長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06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三年級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4607967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課業和生活（含社團、學會等）間之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平衡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鼓勵接受校內外挑戰或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競賽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鼓勵參與各類志工服務學習及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培訓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赴主修語言國家進修或交換生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輔導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榮譽學生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制度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鼓勵報考語言能力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檢測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說明五年一貫學制並鼓勵修讀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7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三年級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認識導生專業興趣與能力的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掌握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最後確認了解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自我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透過系學會發揮能力，建立團隊精神，培養責任感與處理事情的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能力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輔導升學或就業</a:t>
            </a:r>
          </a:p>
        </p:txBody>
      </p:sp>
    </p:spTree>
    <p:extLst>
      <p:ext uri="{BB962C8B-B14F-4D97-AF65-F5344CB8AC3E}">
        <p14:creationId xmlns:p14="http://schemas.microsoft.com/office/powerpoint/2010/main" val="192332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四年級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4607967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輔導升學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鼓勵就讀本系研究所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輔導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就業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畢業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公演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小畢籌備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規劃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鼓勵報考語言能力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檢測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輔導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在主修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語言國家進修的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交換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輔導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未能如期畢業的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輔導延畢生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491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雲朵設計簡報範本">
  <a:themeElements>
    <a:clrScheme name="">
      <a:dk1>
        <a:srgbClr val="000000"/>
      </a:dk1>
      <a:lt1>
        <a:srgbClr val="DEF6F1"/>
      </a:lt1>
      <a:dk2>
        <a:srgbClr val="3366FF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K12_2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1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2 13">
        <a:dk1>
          <a:srgbClr val="3333FF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2A2ADA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2 14">
        <a:dk1>
          <a:srgbClr val="000000"/>
        </a:dk1>
        <a:lt1>
          <a:srgbClr val="DEF6F1"/>
        </a:lt1>
        <a:dk2>
          <a:srgbClr val="6633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2 15">
        <a:dk1>
          <a:srgbClr val="000000"/>
        </a:dk1>
        <a:lt1>
          <a:srgbClr val="DEF6F1"/>
        </a:lt1>
        <a:dk2>
          <a:srgbClr val="FF00FF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2 16">
        <a:dk1>
          <a:srgbClr val="000000"/>
        </a:dk1>
        <a:lt1>
          <a:srgbClr val="DEF6F1"/>
        </a:lt1>
        <a:dk2>
          <a:srgbClr val="FF9933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雲朵設計簡報範本</Template>
  <TotalTime>52</TotalTime>
  <Words>317</Words>
  <Application>Microsoft Office PowerPoint</Application>
  <PresentationFormat>如螢幕大小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雲朵設計簡報範本</vt:lpstr>
      <vt:lpstr>外語學院各年級導師輔導內容</vt:lpstr>
      <vt:lpstr>一年級</vt:lpstr>
      <vt:lpstr>二年級</vt:lpstr>
      <vt:lpstr>二年級</vt:lpstr>
      <vt:lpstr>三年級</vt:lpstr>
      <vt:lpstr>三年級</vt:lpstr>
      <vt:lpstr>四年級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外語學院各年級導師輔導內容</dc:title>
  <dc:creator>USER</dc:creator>
  <cp:lastModifiedBy>USER</cp:lastModifiedBy>
  <cp:revision>8</cp:revision>
  <dcterms:created xsi:type="dcterms:W3CDTF">2014-10-09T07:26:42Z</dcterms:created>
  <dcterms:modified xsi:type="dcterms:W3CDTF">2014-10-14T07:31:22Z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TC011270961028</vt:lpwstr>
  </property>
</Properties>
</file>